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8"/>
    <p:restoredTop sz="94830"/>
  </p:normalViewPr>
  <p:slideViewPr>
    <p:cSldViewPr snapToGrid="0" snapToObjects="1">
      <p:cViewPr varScale="1">
        <p:scale>
          <a:sx n="121" d="100"/>
          <a:sy n="121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8EAA6C-A55E-7F4A-A114-40F4BE7CBB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2F75ED9-A2DF-A24E-947B-AEB202FA41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2717DF8-EE62-2F42-9692-24F92E21A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6EE-597F-794A-A17C-34F5EDFA841E}" type="datetimeFigureOut">
              <a:rPr lang="pl-PL" smtClean="0"/>
              <a:t>19.08.2021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DD7837E-ACF0-7B4B-8F8E-7A4901183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B628084-4CC5-7241-AB86-B3C5969A6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B101-1792-CF40-AEA8-7BAA719B1F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7306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C39B5F-B8C0-9440-B097-B2376B378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B5F7793-AC1F-AA4C-A91C-64A018FA8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CE1C055-52DC-1443-A4A0-91209629D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6EE-597F-794A-A17C-34F5EDFA841E}" type="datetimeFigureOut">
              <a:rPr lang="pl-PL" smtClean="0"/>
              <a:t>19.08.2021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A5548D8-4F8E-CB48-968D-C3CB282C3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9260AF-FC9D-FE45-97F8-0130A56DD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B101-1792-CF40-AEA8-7BAA719B1F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1821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F34440-693B-794A-B4E0-E1FEB239F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8AF4297-549D-B14D-A0E4-AF7E724CB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529B6C1-1D65-E140-861F-1FF478417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6EE-597F-794A-A17C-34F5EDFA841E}" type="datetimeFigureOut">
              <a:rPr lang="pl-PL" smtClean="0"/>
              <a:t>19.08.2021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9760DBB-4D37-1345-AB03-DA91580BA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17C61EB-BC6E-464A-9CCF-7E86AE338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B101-1792-CF40-AEA8-7BAA719B1F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6573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57AEC9-44C5-F648-AB1B-20CE9D176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C9DE9E2-C28B-884A-8F29-C75B575BDF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F5C4FAD-A53E-EF43-959F-B72F5F5CB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4AED226-7F3C-FE44-A943-A111A5F87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6EE-597F-794A-A17C-34F5EDFA841E}" type="datetimeFigureOut">
              <a:rPr lang="pl-PL" smtClean="0"/>
              <a:t>19.08.2021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54EF7E-5075-704E-B925-0EED7041B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1CB507B-0227-3645-A6E0-10493427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B101-1792-CF40-AEA8-7BAA719B1F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1909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CC3E89-6AE9-0549-A690-8247D5CA3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AF91D17-3DF2-D943-9B3A-641E2AD45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5042F2B-DC75-7A45-A978-20CB61E988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9534780-835F-3D41-BE5E-6F2469103C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CC0088C-83AA-9544-8998-96CF1912CC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391FB00B-1889-AA47-9B99-57622FD3E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6EE-597F-794A-A17C-34F5EDFA841E}" type="datetimeFigureOut">
              <a:rPr lang="pl-PL" smtClean="0"/>
              <a:t>19.08.2021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4FBB4AB-847D-0841-AC3A-926A343CB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6623048-2F8B-0643-AAF5-E6BA8A26B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B101-1792-CF40-AEA8-7BAA719B1F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2488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0A52CAB-94DA-284A-B52E-BE19DD2BA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D3E820A-34E9-9941-9789-5E270E38C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6EE-597F-794A-A17C-34F5EDFA841E}" type="datetimeFigureOut">
              <a:rPr lang="pl-PL" smtClean="0"/>
              <a:t>19.08.2021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01A7BB7-2FB6-C64E-9468-3E69D82C1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136FC72-B165-3649-9BA0-70C42F4B9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B101-1792-CF40-AEA8-7BAA719B1F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1361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02FD5AC-033F-684A-A827-C8D8D8C2E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6EE-597F-794A-A17C-34F5EDFA841E}" type="datetimeFigureOut">
              <a:rPr lang="pl-PL" smtClean="0"/>
              <a:t>19.08.2021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2BE965E4-F4C8-0945-9C23-472A0A31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823B3AE-817C-EF40-96FF-F460EB07F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B101-1792-CF40-AEA8-7BAA719B1F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5215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55900-6C44-6E47-A9DB-752424A4D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C3665A4-CD07-F54C-B660-FAA102186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05995FA-8976-2744-B33F-1929F1DC79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0A01226-DBB4-C54F-8CB8-1DF307129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6EE-597F-794A-A17C-34F5EDFA841E}" type="datetimeFigureOut">
              <a:rPr lang="pl-PL" smtClean="0"/>
              <a:t>19.08.2021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9421E56-F8E8-A248-A949-D7CD27BDA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71E2B9D-B164-C348-BB70-27444423F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B101-1792-CF40-AEA8-7BAA719B1F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4398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0B909E-5018-3D43-AFFE-0EEA7BA8C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865DF4C-6B94-7443-8051-0FEE07E097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8B4447E-4575-2E42-BFB3-16BD3BFB2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399A20F-BF73-CD49-B33A-DA39317E6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6EE-597F-794A-A17C-34F5EDFA841E}" type="datetimeFigureOut">
              <a:rPr lang="pl-PL" smtClean="0"/>
              <a:t>19.08.2021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78F48E8-BE20-5246-AB9B-A30203105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84FEA60-07AF-D74D-A3AB-2D5D7FE23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B101-1792-CF40-AEA8-7BAA719B1F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3774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6E30A6-2B2B-7643-A40F-F7356187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6E988E1-642D-BA4F-9138-8BA4A43C11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D2B0928-7A69-3241-BA06-18E21D5B5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6EE-597F-794A-A17C-34F5EDFA841E}" type="datetimeFigureOut">
              <a:rPr lang="pl-PL" smtClean="0"/>
              <a:t>19.08.2021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AF458D1-CF9C-1B49-B10C-95F3C2932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A6B85A6-1830-9846-A065-5A702941D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B101-1792-CF40-AEA8-7BAA719B1F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3849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DC73855-C1F0-AE43-AEFD-0FAD0FDD50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36BFC2B-C54F-7342-9112-8E168572D3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2D49855-4203-1448-B733-261EE5E2D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06EE-597F-794A-A17C-34F5EDFA841E}" type="datetimeFigureOut">
              <a:rPr lang="pl-PL" smtClean="0"/>
              <a:t>19.08.2021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E9BF5EE-7CB5-0A4A-97DF-EC75CCE1C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9BFEFF3-305B-2F40-8104-8995DBF5C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B101-1792-CF40-AEA8-7BAA719B1F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372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61C5005-8B9D-514F-8AD9-859CAA12D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622E6A9-FEAA-B045-9F03-AAB0B205B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BEA30DB-DAF7-294C-9437-17CA1AC341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406EE-597F-794A-A17C-34F5EDFA841E}" type="datetimeFigureOut">
              <a:rPr lang="pl-PL" smtClean="0"/>
              <a:t>19.08.2021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2AB897F-1D71-7F4F-A231-E1B1825729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E33A621-51C8-A140-AE45-8E04086B0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EB101-1792-CF40-AEA8-7BAA719B1F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7590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AA1FD016-19B2-7448-9D1E-9FDF2547A2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957DCEBC-C3EC-3D40-983A-B7DACAFDFACC}"/>
              </a:ext>
            </a:extLst>
          </p:cNvPr>
          <p:cNvSpPr/>
          <p:nvPr/>
        </p:nvSpPr>
        <p:spPr>
          <a:xfrm>
            <a:off x="769622" y="5466853"/>
            <a:ext cx="3753998" cy="3683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Warszawa 24/04/2021 r.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8C9B099-3ACD-1845-8076-8ACE330C45C1}"/>
              </a:ext>
            </a:extLst>
          </p:cNvPr>
          <p:cNvSpPr/>
          <p:nvPr/>
        </p:nvSpPr>
        <p:spPr>
          <a:xfrm>
            <a:off x="769622" y="5119575"/>
            <a:ext cx="3970544" cy="368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ZAMÓWIENIE </a:t>
            </a:r>
            <a:r>
              <a:rPr lang="pl-PL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 2021/XXXX</a:t>
            </a:r>
          </a:p>
        </p:txBody>
      </p:sp>
    </p:spTree>
    <p:extLst>
      <p:ext uri="{BB962C8B-B14F-4D97-AF65-F5344CB8AC3E}">
        <p14:creationId xmlns:p14="http://schemas.microsoft.com/office/powerpoint/2010/main" val="3810859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ole tekstowe 30">
            <a:extLst>
              <a:ext uri="{FF2B5EF4-FFF2-40B4-BE49-F238E27FC236}">
                <a16:creationId xmlns:a16="http://schemas.microsoft.com/office/drawing/2014/main" id="{FA6CCD4A-B869-BB4D-A4D0-6B93F552AAB7}"/>
              </a:ext>
            </a:extLst>
          </p:cNvPr>
          <p:cNvSpPr txBox="1"/>
          <p:nvPr/>
        </p:nvSpPr>
        <p:spPr>
          <a:xfrm>
            <a:off x="743793" y="4327729"/>
            <a:ext cx="4996607" cy="29354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Nazwa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32F0003-06DA-9A43-B276-BC4C207555DA}"/>
              </a:ext>
            </a:extLst>
          </p:cNvPr>
          <p:cNvSpPr txBox="1"/>
          <p:nvPr/>
        </p:nvSpPr>
        <p:spPr>
          <a:xfrm>
            <a:off x="743793" y="726960"/>
            <a:ext cx="47172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SZCZEGÓŁY ZAMÓWIENIA</a:t>
            </a:r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BF86FFB5-490E-CF4F-B52B-B482E41213F7}"/>
              </a:ext>
            </a:extLst>
          </p:cNvPr>
          <p:cNvCxnSpPr>
            <a:cxnSpLocks/>
          </p:cNvCxnSpPr>
          <p:nvPr/>
        </p:nvCxnSpPr>
        <p:spPr>
          <a:xfrm>
            <a:off x="838200" y="1214763"/>
            <a:ext cx="1041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48A66AC5-DCB2-714C-AF20-4B0E8B5A48E4}"/>
              </a:ext>
            </a:extLst>
          </p:cNvPr>
          <p:cNvSpPr txBox="1"/>
          <p:nvPr/>
        </p:nvSpPr>
        <p:spPr>
          <a:xfrm>
            <a:off x="743793" y="1470229"/>
            <a:ext cx="3002707" cy="1174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PEŁNA NAZWA RAPORTU:</a:t>
            </a:r>
          </a:p>
          <a:p>
            <a:pPr>
              <a:lnSpc>
                <a:spcPct val="120000"/>
              </a:lnSpc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DATA WYDANIA:</a:t>
            </a:r>
          </a:p>
          <a:p>
            <a:pPr>
              <a:lnSpc>
                <a:spcPct val="120000"/>
              </a:lnSpc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FORMA PRZEKAZANIA: </a:t>
            </a:r>
          </a:p>
          <a:p>
            <a:pPr>
              <a:lnSpc>
                <a:spcPct val="120000"/>
              </a:lnSpc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WERSJA: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B46A6EBC-905C-AF40-A8E9-F77D0491D1DB}"/>
              </a:ext>
            </a:extLst>
          </p:cNvPr>
          <p:cNvSpPr txBox="1"/>
          <p:nvPr/>
        </p:nvSpPr>
        <p:spPr>
          <a:xfrm>
            <a:off x="743794" y="2689429"/>
            <a:ext cx="2705099" cy="34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500" b="1" dirty="0">
                <a:latin typeface="Arial" panose="020B0604020202020204" pitchFamily="34" charset="0"/>
                <a:cs typeface="Arial" panose="020B0604020202020204" pitchFamily="34" charset="0"/>
              </a:rPr>
              <a:t>ŁĄCZNY KOSZT: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75BD028F-04D3-6945-A3A0-6D8F987C8605}"/>
              </a:ext>
            </a:extLst>
          </p:cNvPr>
          <p:cNvSpPr txBox="1"/>
          <p:nvPr/>
        </p:nvSpPr>
        <p:spPr>
          <a:xfrm>
            <a:off x="743793" y="3413329"/>
            <a:ext cx="6393607" cy="34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5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DANE ZAMAWIAJĄCEGO: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CB7CDA13-CC28-594B-BD8C-F681FC9B2A2C}"/>
              </a:ext>
            </a:extLst>
          </p:cNvPr>
          <p:cNvSpPr txBox="1"/>
          <p:nvPr/>
        </p:nvSpPr>
        <p:spPr>
          <a:xfrm>
            <a:off x="743793" y="3934029"/>
            <a:ext cx="4996607" cy="327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400" dirty="0" err="1">
                <a:latin typeface="Arial" panose="020B0604020202020204" pitchFamily="34" charset="0"/>
                <a:cs typeface="Arial" panose="020B0604020202020204" pitchFamily="34" charset="0"/>
              </a:rPr>
              <a:t>Xxxxxxxxx</a:t>
            </a:r>
            <a:endParaRPr lang="pl-P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CC64F52B-17D6-7D4B-B573-BD0960B95135}"/>
              </a:ext>
            </a:extLst>
          </p:cNvPr>
          <p:cNvCxnSpPr/>
          <p:nvPr/>
        </p:nvCxnSpPr>
        <p:spPr>
          <a:xfrm>
            <a:off x="6540500" y="4300863"/>
            <a:ext cx="46270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46D5CAA7-6FC3-8B4A-9CD1-7FF0CC0FEAAD}"/>
              </a:ext>
            </a:extLst>
          </p:cNvPr>
          <p:cNvCxnSpPr>
            <a:cxnSpLocks/>
          </p:cNvCxnSpPr>
          <p:nvPr/>
        </p:nvCxnSpPr>
        <p:spPr>
          <a:xfrm>
            <a:off x="835446" y="5152040"/>
            <a:ext cx="490495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53850311-EF79-4243-B56A-BB5EDBF5B941}"/>
              </a:ext>
            </a:extLst>
          </p:cNvPr>
          <p:cNvCxnSpPr/>
          <p:nvPr/>
        </p:nvCxnSpPr>
        <p:spPr>
          <a:xfrm>
            <a:off x="6540500" y="5152040"/>
            <a:ext cx="46270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97A149D4-C478-6D44-B560-E485B5C4B906}"/>
              </a:ext>
            </a:extLst>
          </p:cNvPr>
          <p:cNvCxnSpPr>
            <a:cxnSpLocks/>
          </p:cNvCxnSpPr>
          <p:nvPr/>
        </p:nvCxnSpPr>
        <p:spPr>
          <a:xfrm>
            <a:off x="835446" y="6004162"/>
            <a:ext cx="490495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6B3FA16E-A1E9-F04B-BDB0-5D12A834A430}"/>
              </a:ext>
            </a:extLst>
          </p:cNvPr>
          <p:cNvCxnSpPr/>
          <p:nvPr/>
        </p:nvCxnSpPr>
        <p:spPr>
          <a:xfrm>
            <a:off x="6540500" y="6004162"/>
            <a:ext cx="46270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79CAC675-252F-424E-938A-6AE338E053E1}"/>
              </a:ext>
            </a:extLst>
          </p:cNvPr>
          <p:cNvCxnSpPr>
            <a:cxnSpLocks/>
          </p:cNvCxnSpPr>
          <p:nvPr/>
        </p:nvCxnSpPr>
        <p:spPr>
          <a:xfrm>
            <a:off x="835446" y="4300863"/>
            <a:ext cx="490495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DAD9BFB0-CAE5-5445-8A7D-0E885612EFEC}"/>
              </a:ext>
            </a:extLst>
          </p:cNvPr>
          <p:cNvSpPr txBox="1"/>
          <p:nvPr/>
        </p:nvSpPr>
        <p:spPr>
          <a:xfrm>
            <a:off x="743793" y="5165929"/>
            <a:ext cx="4996607" cy="29354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NIP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D309E64-F13E-6B4D-A209-8742EBEDED82}"/>
              </a:ext>
            </a:extLst>
          </p:cNvPr>
          <p:cNvSpPr txBox="1"/>
          <p:nvPr/>
        </p:nvSpPr>
        <p:spPr>
          <a:xfrm>
            <a:off x="743793" y="4772229"/>
            <a:ext cx="4996607" cy="327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XXX-XXX-XX-XX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DDC5CD62-1604-444D-AB54-2309C993BB5C}"/>
              </a:ext>
            </a:extLst>
          </p:cNvPr>
          <p:cNvSpPr txBox="1"/>
          <p:nvPr/>
        </p:nvSpPr>
        <p:spPr>
          <a:xfrm>
            <a:off x="743793" y="6016829"/>
            <a:ext cx="4996607" cy="29354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E0FA4236-4EF7-7B46-98EA-E03E4B54CF88}"/>
              </a:ext>
            </a:extLst>
          </p:cNvPr>
          <p:cNvSpPr txBox="1"/>
          <p:nvPr/>
        </p:nvSpPr>
        <p:spPr>
          <a:xfrm>
            <a:off x="743793" y="5633639"/>
            <a:ext cx="4996607" cy="327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xx/xx/</a:t>
            </a:r>
            <a:r>
              <a:rPr lang="pl-PL" sz="1400" dirty="0" err="1"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pl-P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A89FC9B7-D1A5-C741-8B80-A7F0F8A7E0DE}"/>
              </a:ext>
            </a:extLst>
          </p:cNvPr>
          <p:cNvSpPr txBox="1"/>
          <p:nvPr/>
        </p:nvSpPr>
        <p:spPr>
          <a:xfrm>
            <a:off x="6458793" y="4327729"/>
            <a:ext cx="4996607" cy="29354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Nazwa</a:t>
            </a:r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53D86D21-A344-D445-9F83-9ABC0265EB37}"/>
              </a:ext>
            </a:extLst>
          </p:cNvPr>
          <p:cNvSpPr txBox="1"/>
          <p:nvPr/>
        </p:nvSpPr>
        <p:spPr>
          <a:xfrm>
            <a:off x="6458793" y="3934029"/>
            <a:ext cx="4996607" cy="327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Ul. </a:t>
            </a:r>
            <a:r>
              <a:rPr lang="pl-PL" sz="1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, XX-XXX </a:t>
            </a:r>
            <a:r>
              <a:rPr lang="pl-PL" sz="1400" dirty="0" err="1">
                <a:latin typeface="Arial" panose="020B0604020202020204" pitchFamily="34" charset="0"/>
                <a:cs typeface="Arial" panose="020B0604020202020204" pitchFamily="34" charset="0"/>
              </a:rPr>
              <a:t>Xxxxxxxx</a:t>
            </a:r>
            <a:endParaRPr lang="pl-P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2B88E43-D8C5-E14E-8A45-BAD01D5C14D0}"/>
              </a:ext>
            </a:extLst>
          </p:cNvPr>
          <p:cNvSpPr txBox="1"/>
          <p:nvPr/>
        </p:nvSpPr>
        <p:spPr>
          <a:xfrm>
            <a:off x="6458793" y="5165929"/>
            <a:ext cx="4996607" cy="29354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jeśli wymagany</a:t>
            </a:r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4014C309-F400-7E42-980C-9865C6782DB9}"/>
              </a:ext>
            </a:extLst>
          </p:cNvPr>
          <p:cNvSpPr txBox="1"/>
          <p:nvPr/>
        </p:nvSpPr>
        <p:spPr>
          <a:xfrm>
            <a:off x="6458793" y="4772229"/>
            <a:ext cx="4996607" cy="327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400" dirty="0">
                <a:latin typeface="Arial" panose="020B0604020202020204" pitchFamily="34" charset="0"/>
                <a:cs typeface="Arial" panose="020B0604020202020204" pitchFamily="34" charset="0"/>
              </a:rPr>
              <a:t>Numer zamówienia (PO)</a:t>
            </a:r>
          </a:p>
        </p:txBody>
      </p:sp>
      <p:sp>
        <p:nvSpPr>
          <p:cNvPr id="40" name="pole tekstowe 39">
            <a:extLst>
              <a:ext uri="{FF2B5EF4-FFF2-40B4-BE49-F238E27FC236}">
                <a16:creationId xmlns:a16="http://schemas.microsoft.com/office/drawing/2014/main" id="{3B0CC3ED-E10D-084D-8E72-F03674FD0AC9}"/>
              </a:ext>
            </a:extLst>
          </p:cNvPr>
          <p:cNvSpPr txBox="1"/>
          <p:nvPr/>
        </p:nvSpPr>
        <p:spPr>
          <a:xfrm>
            <a:off x="6458793" y="6016829"/>
            <a:ext cx="4996607" cy="29354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Podpis osoby upoważnionej</a:t>
            </a:r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72313D28-E68B-464B-8554-B06650B14007}"/>
              </a:ext>
            </a:extLst>
          </p:cNvPr>
          <p:cNvSpPr txBox="1"/>
          <p:nvPr/>
        </p:nvSpPr>
        <p:spPr>
          <a:xfrm>
            <a:off x="6458793" y="5623129"/>
            <a:ext cx="4996607" cy="327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400" dirty="0" err="1">
                <a:latin typeface="Arial" panose="020B0604020202020204" pitchFamily="34" charset="0"/>
                <a:cs typeface="Arial" panose="020B0604020202020204" pitchFamily="34" charset="0"/>
              </a:rPr>
              <a:t>Xxxxx</a:t>
            </a:r>
            <a:endParaRPr lang="pl-P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B5332864-6BFF-1747-BCC5-061BF7FE4EAA}"/>
              </a:ext>
            </a:extLst>
          </p:cNvPr>
          <p:cNvSpPr txBox="1"/>
          <p:nvPr/>
        </p:nvSpPr>
        <p:spPr>
          <a:xfrm>
            <a:off x="3283793" y="1470229"/>
            <a:ext cx="6393607" cy="1174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Polish EV Outlook 2021</a:t>
            </a:r>
          </a:p>
          <a:p>
            <a:pPr>
              <a:lnSpc>
                <a:spcPct val="120000"/>
              </a:lnSpc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Sierpień 2021</a:t>
            </a:r>
          </a:p>
          <a:p>
            <a:pPr>
              <a:lnSpc>
                <a:spcPct val="120000"/>
              </a:lnSpc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Dokument elektroniczny (PDF)</a:t>
            </a:r>
          </a:p>
          <a:p>
            <a:pPr>
              <a:lnSpc>
                <a:spcPct val="120000"/>
              </a:lnSpc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Polska + wersja angielska + aktualizacja w .........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5BD224F0-A377-A24A-981D-E41E3F771561}"/>
              </a:ext>
            </a:extLst>
          </p:cNvPr>
          <p:cNvSpPr txBox="1"/>
          <p:nvPr/>
        </p:nvSpPr>
        <p:spPr>
          <a:xfrm>
            <a:off x="3283794" y="2689429"/>
            <a:ext cx="3688506" cy="34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pl-PL" sz="1500" b="1" dirty="0">
                <a:latin typeface="Arial" panose="020B0604020202020204" pitchFamily="34" charset="0"/>
                <a:cs typeface="Arial" panose="020B0604020202020204" pitchFamily="34" charset="0"/>
              </a:rPr>
              <a:t>XXXX zł netto</a:t>
            </a:r>
          </a:p>
        </p:txBody>
      </p:sp>
    </p:spTree>
    <p:extLst>
      <p:ext uri="{BB962C8B-B14F-4D97-AF65-F5344CB8AC3E}">
        <p14:creationId xmlns:p14="http://schemas.microsoft.com/office/powerpoint/2010/main" val="3688898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885F3C2B-6499-AE47-943C-F19609F03408}"/>
              </a:ext>
            </a:extLst>
          </p:cNvPr>
          <p:cNvSpPr txBox="1"/>
          <p:nvPr/>
        </p:nvSpPr>
        <p:spPr>
          <a:xfrm>
            <a:off x="743793" y="726960"/>
            <a:ext cx="47172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NOTA PRAWNA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AB48823-28AD-C948-A6C6-ADEA6D94238F}"/>
              </a:ext>
            </a:extLst>
          </p:cNvPr>
          <p:cNvSpPr txBox="1"/>
          <p:nvPr/>
        </p:nvSpPr>
        <p:spPr>
          <a:xfrm>
            <a:off x="743793" y="1920760"/>
            <a:ext cx="5504607" cy="3962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Wydawcą Polish EV Outlook jest Polskie Stowarzyszenie Paliw Alternatywnych (PSPA) z siedzibą w Warszawie (00-446) przy ul. Fabrycznej 5A. Wszelką korespondencję związaną z raportem należy kierować bezpośrednio do Wydawcy na ww. adres, mailowo: </a:t>
            </a:r>
            <a:r>
              <a:rPr lang="pl-PL" sz="1500" dirty="0" err="1">
                <a:latin typeface="Arial" panose="020B0604020202020204" pitchFamily="34" charset="0"/>
                <a:cs typeface="Arial" panose="020B0604020202020204" pitchFamily="34" charset="0"/>
              </a:rPr>
              <a:t>biuro@pspa.com.pl</a:t>
            </a: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 lub telefonicznie: </a:t>
            </a:r>
          </a:p>
          <a:p>
            <a:pPr>
              <a:lnSpc>
                <a:spcPct val="130000"/>
              </a:lnSpc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+48 507 686 158.</a:t>
            </a:r>
            <a:endParaRPr lang="pl-PL" sz="1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endParaRPr lang="pl-PL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Wszelkie materiały i dane, w szczególności informacje, treści, teksty, ilustracje, wykresy, tabele oraz zestawienia, przedstawione w raporcie „Polish EV Outlook 2021” są objęte prawem autorskim przysługującym PSPA i podlegają ochronie na mocy Ustawy o prawie autorskim i prawach pokrewnych z dnia 4 lutego 1994 r. (Dz.U. 1994 nr 24 poz. 83 z późn. zm.).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356FF15-6C96-AA40-A710-56BA83F8E424}"/>
              </a:ext>
            </a:extLst>
          </p:cNvPr>
          <p:cNvSpPr txBox="1"/>
          <p:nvPr/>
        </p:nvSpPr>
        <p:spPr>
          <a:xfrm>
            <a:off x="6718300" y="1920760"/>
            <a:ext cx="4940300" cy="3061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Wszelkie materiały i dane przedstawione w raporcie „Polish EV Outlook 2021” są przeznaczone wyłącznie na użytek wewnętrzny Zamawiającego.</a:t>
            </a:r>
          </a:p>
          <a:p>
            <a:pPr>
              <a:lnSpc>
                <a:spcPct val="130000"/>
              </a:lnSpc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30000"/>
              </a:lnSpc>
            </a:pP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Zamawiający zobowiązuje się do niekopiowania, nieprzetwarzania oraz do nierozpowszechniania przedmiotowych materiałów w całości lub w części na rzecz osób trzecich, w tym na rzecz </a:t>
            </a:r>
            <a:r>
              <a:rPr lang="pl-PL" sz="1500" dirty="0" err="1"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 lub pozostałych spółek zależnych </a:t>
            </a:r>
            <a:r>
              <a:rPr lang="pl-PL" sz="1500" dirty="0" err="1"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r>
              <a:rPr lang="pl-PL" sz="1500" dirty="0">
                <a:latin typeface="Arial" panose="020B0604020202020204" pitchFamily="34" charset="0"/>
                <a:cs typeface="Arial" panose="020B0604020202020204" pitchFamily="34" charset="0"/>
              </a:rPr>
              <a:t>, bez zgody PSPA wyrażonej w formie pisemnej.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938FF59B-1DC2-8242-95BA-9A541EB9698C}"/>
              </a:ext>
            </a:extLst>
          </p:cNvPr>
          <p:cNvCxnSpPr>
            <a:cxnSpLocks/>
          </p:cNvCxnSpPr>
          <p:nvPr/>
        </p:nvCxnSpPr>
        <p:spPr>
          <a:xfrm>
            <a:off x="838200" y="1214763"/>
            <a:ext cx="1041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7744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45F5E76-FE0E-4040-946F-99E0D29512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199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14814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273</Words>
  <Application>Microsoft Macintosh PowerPoint</Application>
  <PresentationFormat>Panoramiczny</PresentationFormat>
  <Paragraphs>34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Wojciech Jakubczak</dc:creator>
  <cp:lastModifiedBy>Magda Furmanek</cp:lastModifiedBy>
  <cp:revision>25</cp:revision>
  <dcterms:created xsi:type="dcterms:W3CDTF">2020-04-23T14:11:56Z</dcterms:created>
  <dcterms:modified xsi:type="dcterms:W3CDTF">2021-08-19T12:57:38Z</dcterms:modified>
</cp:coreProperties>
</file>